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6" r:id="rId5"/>
    <p:sldId id="259" r:id="rId6"/>
    <p:sldId id="262"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81F56D-7D47-40BD-9F27-301D82A61459}" v="95" dt="2024-01-28T18:43:31.776"/>
    <p1510:client id="{9314300B-E5D2-4A12-E679-A5EA38795996}" v="357" dt="2024-01-29T05:44:17.882"/>
    <p1510:client id="{DFB39CD6-154B-3D22-24FB-41115267D43C}" v="1327" dt="2024-01-28T23:17:54.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32" d="100"/>
          <a:sy n="32" d="100"/>
        </p:scale>
        <p:origin x="603"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A6FC-E9CF-440B-B8BB-5D77E0DA078C}" type="datetimeFigureOut">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FE975D-2F78-4C1D-9B0D-282943DA62DA}" type="slidenum">
              <a:t>‹#›</a:t>
            </a:fld>
            <a:endParaRPr lang="en-US"/>
          </a:p>
        </p:txBody>
      </p:sp>
    </p:spTree>
    <p:extLst>
      <p:ext uri="{BB962C8B-B14F-4D97-AF65-F5344CB8AC3E}">
        <p14:creationId xmlns:p14="http://schemas.microsoft.com/office/powerpoint/2010/main" val="3182134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know that talk of a strike can cause a lot of anxiety, this presentation will answer some of the questions that arise when talk of a strike is circulating.</a:t>
            </a:r>
          </a:p>
          <a:p>
            <a:r>
              <a:rPr lang="en-US" dirty="0"/>
              <a:t> </a:t>
            </a:r>
            <a:endParaRPr lang="en-US" dirty="0">
              <a:ea typeface="Calibri"/>
              <a:cs typeface="Calibri"/>
            </a:endParaRPr>
          </a:p>
          <a:p>
            <a:r>
              <a:rPr lang="en-US" dirty="0"/>
              <a:t>Most importantly, remember that</a:t>
            </a:r>
            <a:r>
              <a:rPr lang="en-US" b="1" dirty="0"/>
              <a:t> no one wants to go on strike at the Mount</a:t>
            </a:r>
            <a:r>
              <a:rPr lang="en-US" dirty="0"/>
              <a:t>. You can rest assured that MSVUFA—the </a:t>
            </a:r>
            <a:r>
              <a:rPr lang="en-US" dirty="0" err="1"/>
              <a:t>labour</a:t>
            </a:r>
            <a:r>
              <a:rPr lang="en-US" dirty="0"/>
              <a:t> union for your professors, librarians, and lab instructors—is working as hard as we can to achieve a fair and equitable agreement. The Bargaining Team of the MSVUFA and representatives from the Board of Governors are still negotiating and will be doing so until a settlement is reached. Negotiations will continue even during a strike or a lockout. </a:t>
            </a:r>
            <a:endParaRPr lang="en-US" dirty="0">
              <a:ea typeface="Calibri"/>
              <a:cs typeface="Calibri"/>
            </a:endParaRPr>
          </a:p>
          <a:p>
            <a:r>
              <a:rPr lang="en-US" dirty="0"/>
              <a:t> </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FE975D-2F78-4C1D-9B0D-282943DA62DA}" type="slidenum">
              <a:t>1</a:t>
            </a:fld>
            <a:endParaRPr lang="en-US"/>
          </a:p>
        </p:txBody>
      </p:sp>
    </p:spTree>
    <p:extLst>
      <p:ext uri="{BB962C8B-B14F-4D97-AF65-F5344CB8AC3E}">
        <p14:creationId xmlns:p14="http://schemas.microsoft.com/office/powerpoint/2010/main" val="1810185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Remember, </a:t>
            </a:r>
            <a:r>
              <a:rPr lang="en-US" dirty="0"/>
              <a:t>the Board of Governors does not </a:t>
            </a:r>
            <a:r>
              <a:rPr lang="ar-SA" dirty="0">
                <a:cs typeface="Calibri"/>
              </a:rPr>
              <a:t>‘</a:t>
            </a:r>
            <a:r>
              <a:rPr lang="en-US" dirty="0"/>
              <a:t>own</a:t>
            </a:r>
            <a:r>
              <a:rPr lang="ar-SA" dirty="0">
                <a:cs typeface="Calibri"/>
              </a:rPr>
              <a:t>’ </a:t>
            </a:r>
            <a:r>
              <a:rPr lang="en-US" dirty="0"/>
              <a:t>the university. Students, librarians and archivists, staff, lab instructors, and faculty comprise the heart of the Mount. You might hear the </a:t>
            </a:r>
            <a:r>
              <a:rPr lang="en-US" dirty="0" err="1"/>
              <a:t>BoG</a:t>
            </a:r>
            <a:r>
              <a:rPr lang="en-US" dirty="0"/>
              <a:t> refer to themselves as “the university” in opposition to “the faculty” during these negotiations. They are not the university. We all are. </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FE975D-2F78-4C1D-9B0D-282943DA62DA}" type="slidenum">
              <a:t>3</a:t>
            </a:fld>
            <a:endParaRPr lang="en-US"/>
          </a:p>
        </p:txBody>
      </p:sp>
    </p:spTree>
    <p:extLst>
      <p:ext uri="{BB962C8B-B14F-4D97-AF65-F5344CB8AC3E}">
        <p14:creationId xmlns:p14="http://schemas.microsoft.com/office/powerpoint/2010/main" val="1435793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bargaining details can't be shared publicly to maintain our bargaining strength.</a:t>
            </a:r>
          </a:p>
        </p:txBody>
      </p:sp>
      <p:sp>
        <p:nvSpPr>
          <p:cNvPr id="4" name="Slide Number Placeholder 3"/>
          <p:cNvSpPr>
            <a:spLocks noGrp="1"/>
          </p:cNvSpPr>
          <p:nvPr>
            <p:ph type="sldNum" sz="quarter" idx="5"/>
          </p:nvPr>
        </p:nvSpPr>
        <p:spPr/>
        <p:txBody>
          <a:bodyPr/>
          <a:lstStyle/>
          <a:p>
            <a:fld id="{DDFE975D-2F78-4C1D-9B0D-282943DA62DA}" type="slidenum">
              <a:t>4</a:t>
            </a:fld>
            <a:endParaRPr lang="en-US"/>
          </a:p>
        </p:txBody>
      </p:sp>
    </p:spTree>
    <p:extLst>
      <p:ext uri="{BB962C8B-B14F-4D97-AF65-F5344CB8AC3E}">
        <p14:creationId xmlns:p14="http://schemas.microsoft.com/office/powerpoint/2010/main" val="50992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Normally, and in past negotiations, the MSVUFA and the </a:t>
            </a:r>
            <a:r>
              <a:rPr lang="en-US" dirty="0" err="1"/>
              <a:t>BoG</a:t>
            </a:r>
            <a:r>
              <a:rPr lang="en-US" dirty="0"/>
              <a:t> meet throughout the summer months. During this round, in spite of repeated attempts by the MSVUFA team to set meeting times, the </a:t>
            </a:r>
            <a:r>
              <a:rPr lang="en-US" dirty="0" err="1"/>
              <a:t>BoG</a:t>
            </a:r>
            <a:r>
              <a:rPr lang="en-US" dirty="0"/>
              <a:t> refused to meet during the summer. Since bargaining began in September 2023, negotiations are not proceeding as productively as they should, with very few issues agreed upon.</a:t>
            </a:r>
          </a:p>
          <a:p>
            <a:endParaRPr lang="en-US" dirty="0">
              <a:ea typeface="Calibri"/>
              <a:cs typeface="Calibri"/>
            </a:endParaRPr>
          </a:p>
          <a:p>
            <a:r>
              <a:rPr lang="en-US" dirty="0"/>
              <a:t>The MSVUFA has to provide the </a:t>
            </a:r>
            <a:r>
              <a:rPr lang="en-US" dirty="0" err="1"/>
              <a:t>BoG</a:t>
            </a:r>
            <a:r>
              <a:rPr lang="en-US" dirty="0"/>
              <a:t> with a </a:t>
            </a:r>
            <a:r>
              <a:rPr lang="en-US" b="1" dirty="0"/>
              <a:t>48-hour notice</a:t>
            </a:r>
            <a:r>
              <a:rPr lang="en-US" dirty="0"/>
              <a:t> that we are going on strike. Similarly, the </a:t>
            </a:r>
            <a:r>
              <a:rPr lang="en-US" dirty="0" err="1"/>
              <a:t>BoG</a:t>
            </a:r>
            <a:r>
              <a:rPr lang="en-US" dirty="0"/>
              <a:t> has to provide faculty with a </a:t>
            </a:r>
            <a:r>
              <a:rPr lang="en-US" b="1" dirty="0"/>
              <a:t>48-hour notice</a:t>
            </a:r>
            <a:r>
              <a:rPr lang="en-US" dirty="0"/>
              <a:t> that they are locking us out. MSVUFA conducted a strike vote in December and 97% of voting faculty voted 'YES' to a strike, so we are legally able to call a strike within these time parameters.</a:t>
            </a:r>
            <a:endParaRPr lang="en-US" dirty="0">
              <a:ea typeface="Calibri"/>
              <a:cs typeface="Calibri"/>
            </a:endParaRP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DFE975D-2F78-4C1D-9B0D-282943DA62DA}" type="slidenum">
              <a:t>5</a:t>
            </a:fld>
            <a:endParaRPr lang="en-US"/>
          </a:p>
        </p:txBody>
      </p:sp>
    </p:spTree>
    <p:extLst>
      <p:ext uri="{BB962C8B-B14F-4D97-AF65-F5344CB8AC3E}">
        <p14:creationId xmlns:p14="http://schemas.microsoft.com/office/powerpoint/2010/main" val="3212931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contract faculty may waive (at their discretion) penalties for not attending classes if students would prefer to support MSVUFA on the picket line. </a:t>
            </a:r>
          </a:p>
          <a:p>
            <a:endParaRPr lang="en-US" dirty="0">
              <a:ea typeface="Calibri"/>
              <a:cs typeface="Calibri"/>
            </a:endParaRPr>
          </a:p>
          <a:p>
            <a:r>
              <a:rPr lang="en-US" dirty="0"/>
              <a:t>It is key that faculty, librarians and lab instructors withdraw our </a:t>
            </a:r>
            <a:r>
              <a:rPr lang="en-US" dirty="0" err="1"/>
              <a:t>labour</a:t>
            </a:r>
            <a:r>
              <a:rPr lang="en-US" dirty="0"/>
              <a:t> from the university in order to motivate the employer to bargain and offer a fair deal.</a:t>
            </a:r>
          </a:p>
        </p:txBody>
      </p:sp>
      <p:sp>
        <p:nvSpPr>
          <p:cNvPr id="4" name="Slide Number Placeholder 3"/>
          <p:cNvSpPr>
            <a:spLocks noGrp="1"/>
          </p:cNvSpPr>
          <p:nvPr>
            <p:ph type="sldNum" sz="quarter" idx="5"/>
          </p:nvPr>
        </p:nvSpPr>
        <p:spPr/>
        <p:txBody>
          <a:bodyPr/>
          <a:lstStyle/>
          <a:p>
            <a:fld id="{DDFE975D-2F78-4C1D-9B0D-282943DA62DA}" type="slidenum">
              <a:t>6</a:t>
            </a:fld>
            <a:endParaRPr lang="en-US"/>
          </a:p>
        </p:txBody>
      </p:sp>
    </p:spTree>
    <p:extLst>
      <p:ext uri="{BB962C8B-B14F-4D97-AF65-F5344CB8AC3E}">
        <p14:creationId xmlns:p14="http://schemas.microsoft.com/office/powerpoint/2010/main" val="23408504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Course expectations may change depending on how long a strike or lockout lasts. </a:t>
            </a:r>
          </a:p>
          <a:p>
            <a:endParaRPr lang="en-US" dirty="0">
              <a:ea typeface="Calibri"/>
              <a:cs typeface="Calibri"/>
            </a:endParaRPr>
          </a:p>
          <a:p>
            <a:r>
              <a:rPr lang="en-US" dirty="0"/>
              <a:t>Reference letters are not an obligation under the collective agreement, and many consider this an ethical obligation to help their students. Ultimately, it is up to each individual instructor/supervisor.</a:t>
            </a:r>
          </a:p>
        </p:txBody>
      </p:sp>
      <p:sp>
        <p:nvSpPr>
          <p:cNvPr id="4" name="Slide Number Placeholder 3"/>
          <p:cNvSpPr>
            <a:spLocks noGrp="1"/>
          </p:cNvSpPr>
          <p:nvPr>
            <p:ph type="sldNum" sz="quarter" idx="5"/>
          </p:nvPr>
        </p:nvSpPr>
        <p:spPr/>
        <p:txBody>
          <a:bodyPr/>
          <a:lstStyle/>
          <a:p>
            <a:fld id="{DDFE975D-2F78-4C1D-9B0D-282943DA62DA}" type="slidenum">
              <a:t>7</a:t>
            </a:fld>
            <a:endParaRPr lang="en-US"/>
          </a:p>
        </p:txBody>
      </p:sp>
    </p:spTree>
    <p:extLst>
      <p:ext uri="{BB962C8B-B14F-4D97-AF65-F5344CB8AC3E}">
        <p14:creationId xmlns:p14="http://schemas.microsoft.com/office/powerpoint/2010/main" val="813106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joel.dickinson@msvu.c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127208" y="857251"/>
            <a:ext cx="4747280" cy="3098061"/>
          </a:xfrm>
        </p:spPr>
        <p:txBody>
          <a:bodyPr anchor="b">
            <a:normAutofit/>
          </a:bodyPr>
          <a:lstStyle/>
          <a:p>
            <a:pPr algn="l"/>
            <a:r>
              <a:rPr lang="en-US" sz="4800" dirty="0">
                <a:solidFill>
                  <a:srgbClr val="FFFFFF"/>
                </a:solidFill>
                <a:cs typeface="Calibri Light"/>
              </a:rPr>
              <a:t>MSVUFA Strike Preparations</a:t>
            </a:r>
            <a:endParaRPr lang="en-US" sz="4800" dirty="0">
              <a:solidFill>
                <a:srgbClr val="FFFFFF"/>
              </a:solidFill>
            </a:endParaRPr>
          </a:p>
        </p:txBody>
      </p:sp>
      <p:sp>
        <p:nvSpPr>
          <p:cNvPr id="17" name="Rectangle 16">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27208" y="4756265"/>
            <a:ext cx="4393278" cy="1244483"/>
          </a:xfrm>
        </p:spPr>
        <p:txBody>
          <a:bodyPr anchor="t">
            <a:normAutofit/>
          </a:bodyPr>
          <a:lstStyle/>
          <a:p>
            <a:pPr algn="l"/>
            <a:r>
              <a:rPr lang="en-US" dirty="0">
                <a:solidFill>
                  <a:srgbClr val="FFFFFF"/>
                </a:solidFill>
                <a:cs typeface="Calibri"/>
              </a:rPr>
              <a:t>Student Impact</a:t>
            </a:r>
            <a:endParaRPr lang="en-US" dirty="0">
              <a:solidFill>
                <a:srgbClr val="FFFFFF"/>
              </a:solidFill>
            </a:endParaRPr>
          </a:p>
        </p:txBody>
      </p:sp>
      <p:sp>
        <p:nvSpPr>
          <p:cNvPr id="19" name="Oval 18">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and white logo&#10;&#10;Description automatically generated">
            <a:extLst>
              <a:ext uri="{FF2B5EF4-FFF2-40B4-BE49-F238E27FC236}">
                <a16:creationId xmlns:a16="http://schemas.microsoft.com/office/drawing/2014/main" id="{EE943BBC-8C4C-24B8-3C9C-4D99C6146257}"/>
              </a:ext>
            </a:extLst>
          </p:cNvPr>
          <p:cNvPicPr>
            <a:picLocks noChangeAspect="1"/>
          </p:cNvPicPr>
          <p:nvPr/>
        </p:nvPicPr>
        <p:blipFill>
          <a:blip r:embed="rId3"/>
          <a:stretch>
            <a:fillRect/>
          </a:stretch>
        </p:blipFill>
        <p:spPr>
          <a:xfrm>
            <a:off x="6920559" y="2882731"/>
            <a:ext cx="3737164" cy="110682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1D56DE-7E47-2D21-92F0-2E2DA08734A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ea typeface="Calibri Light"/>
                <a:cs typeface="Calibri Light"/>
              </a:rPr>
              <a:t>What is happening?</a:t>
            </a:r>
            <a:endParaRPr lang="en-US" sz="4000" dirty="0">
              <a:solidFill>
                <a:srgbClr val="FFFFFF"/>
              </a:solidFill>
            </a:endParaRPr>
          </a:p>
        </p:txBody>
      </p:sp>
      <p:sp>
        <p:nvSpPr>
          <p:cNvPr id="3" name="Content Placeholder 2">
            <a:extLst>
              <a:ext uri="{FF2B5EF4-FFF2-40B4-BE49-F238E27FC236}">
                <a16:creationId xmlns:a16="http://schemas.microsoft.com/office/drawing/2014/main" id="{B0E49648-E881-DB4E-23E8-5315EDF0FE4E}"/>
              </a:ext>
            </a:extLst>
          </p:cNvPr>
          <p:cNvSpPr>
            <a:spLocks noGrp="1"/>
          </p:cNvSpPr>
          <p:nvPr>
            <p:ph idx="1"/>
          </p:nvPr>
        </p:nvSpPr>
        <p:spPr>
          <a:xfrm>
            <a:off x="4810259" y="649480"/>
            <a:ext cx="6555347" cy="5546047"/>
          </a:xfrm>
        </p:spPr>
        <p:txBody>
          <a:bodyPr vert="horz" lIns="91440" tIns="45720" rIns="91440" bIns="45720" rtlCol="0" anchor="ctr">
            <a:normAutofit/>
          </a:bodyPr>
          <a:lstStyle/>
          <a:p>
            <a:pPr marL="0" indent="0">
              <a:buNone/>
            </a:pPr>
            <a:r>
              <a:rPr lang="en-US" sz="2400" dirty="0">
                <a:cs typeface="Calibri"/>
              </a:rPr>
              <a:t>The Mount Saint Vincent University Faculty Association is negotiating a new Collective Agreement. The Collective Agreement is a document agreed to by both the MSVUFA and the MSVU Board of Governors which documents our working conditions, including workload and compensation.</a:t>
            </a:r>
            <a:endParaRPr lang="en-US" sz="2400">
              <a:ea typeface="Calibri" panose="020F0502020204030204"/>
              <a:cs typeface="Calibri"/>
            </a:endParaRPr>
          </a:p>
        </p:txBody>
      </p:sp>
    </p:spTree>
    <p:extLst>
      <p:ext uri="{BB962C8B-B14F-4D97-AF65-F5344CB8AC3E}">
        <p14:creationId xmlns:p14="http://schemas.microsoft.com/office/powerpoint/2010/main" val="361242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305742-7C95-00D7-D04B-DAE692596CBA}"/>
              </a:ext>
            </a:extLst>
          </p:cNvPr>
          <p:cNvSpPr>
            <a:spLocks noGrp="1"/>
          </p:cNvSpPr>
          <p:nvPr>
            <p:ph type="title"/>
          </p:nvPr>
        </p:nvSpPr>
        <p:spPr>
          <a:xfrm>
            <a:off x="1371599" y="294538"/>
            <a:ext cx="9895951" cy="1033669"/>
          </a:xfrm>
        </p:spPr>
        <p:txBody>
          <a:bodyPr>
            <a:normAutofit/>
          </a:bodyPr>
          <a:lstStyle/>
          <a:p>
            <a:r>
              <a:rPr lang="en-US" sz="4000">
                <a:solidFill>
                  <a:srgbClr val="FFFFFF"/>
                </a:solidFill>
                <a:ea typeface="Calibri Light"/>
                <a:cs typeface="Calibri Light"/>
              </a:rPr>
              <a:t>Who is bargaining?</a:t>
            </a:r>
            <a:endParaRPr lang="en-US" sz="4000">
              <a:solidFill>
                <a:srgbClr val="FFFFFF"/>
              </a:solidFill>
            </a:endParaRPr>
          </a:p>
        </p:txBody>
      </p:sp>
      <p:sp>
        <p:nvSpPr>
          <p:cNvPr id="3" name="Content Placeholder 2">
            <a:extLst>
              <a:ext uri="{FF2B5EF4-FFF2-40B4-BE49-F238E27FC236}">
                <a16:creationId xmlns:a16="http://schemas.microsoft.com/office/drawing/2014/main" id="{7713E1A3-653B-B336-B1FD-97BC62D94F74}"/>
              </a:ext>
            </a:extLst>
          </p:cNvPr>
          <p:cNvSpPr>
            <a:spLocks noGrp="1"/>
          </p:cNvSpPr>
          <p:nvPr>
            <p:ph idx="1"/>
          </p:nvPr>
        </p:nvSpPr>
        <p:spPr>
          <a:xfrm>
            <a:off x="1134675" y="2055659"/>
            <a:ext cx="10383577" cy="4272467"/>
          </a:xfrm>
        </p:spPr>
        <p:txBody>
          <a:bodyPr vert="horz" lIns="91440" tIns="45720" rIns="91440" bIns="45720" rtlCol="0" anchor="ctr">
            <a:normAutofit/>
          </a:bodyPr>
          <a:lstStyle/>
          <a:p>
            <a:pPr marL="0" indent="0">
              <a:buNone/>
            </a:pPr>
            <a:r>
              <a:rPr lang="en-US" dirty="0">
                <a:latin typeface="Calibri"/>
                <a:ea typeface="Calibri"/>
                <a:cs typeface="Times New Roman"/>
              </a:rPr>
              <a:t>There are two groups that are currently negotiating:</a:t>
            </a:r>
            <a:endParaRPr lang="en-US" dirty="0">
              <a:latin typeface="Calibri"/>
              <a:ea typeface="Calibri"/>
              <a:cs typeface="Calibri" panose="020F0502020204030204"/>
            </a:endParaRPr>
          </a:p>
          <a:p>
            <a:r>
              <a:rPr lang="en-US" sz="2400" dirty="0">
                <a:latin typeface="Calibri"/>
                <a:ea typeface="Calibri"/>
                <a:cs typeface="Times New Roman"/>
              </a:rPr>
              <a:t>The MSVUFA is made up of full-time faculty, librarians, and lab instructors. </a:t>
            </a:r>
            <a:endParaRPr lang="en-US" sz="2400" dirty="0">
              <a:latin typeface="Calibri"/>
              <a:ea typeface="Calibri"/>
              <a:cs typeface="Calibri" panose="020F0502020204030204"/>
            </a:endParaRPr>
          </a:p>
          <a:p>
            <a:r>
              <a:rPr lang="en-US" sz="2400" dirty="0">
                <a:latin typeface="Calibri"/>
                <a:ea typeface="Calibri"/>
                <a:cs typeface="Times New Roman"/>
              </a:rPr>
              <a:t>The Board of Governors (</a:t>
            </a:r>
            <a:r>
              <a:rPr lang="en-US" sz="2400" dirty="0" err="1">
                <a:latin typeface="Calibri"/>
                <a:ea typeface="Calibri"/>
                <a:cs typeface="Times New Roman"/>
              </a:rPr>
              <a:t>BoG</a:t>
            </a:r>
            <a:r>
              <a:rPr lang="en-US" sz="2400" dirty="0">
                <a:latin typeface="Calibri"/>
                <a:ea typeface="Calibri"/>
                <a:cs typeface="Times New Roman"/>
              </a:rPr>
              <a:t>) is a group of community members and senior Mount administrators who oversee the financial dealings of the university.  </a:t>
            </a:r>
            <a:endParaRPr lang="en-US" sz="2400" dirty="0">
              <a:latin typeface="Calibri"/>
              <a:ea typeface="Calibri"/>
              <a:cs typeface="Calibri" panose="020F0502020204030204"/>
            </a:endParaRPr>
          </a:p>
          <a:p>
            <a:pPr marL="0" indent="0">
              <a:buNone/>
            </a:pPr>
            <a:endParaRPr lang="en-US" sz="2400" dirty="0">
              <a:latin typeface="Calibri"/>
              <a:ea typeface="Calibri"/>
              <a:cs typeface="Times New Roman"/>
            </a:endParaRPr>
          </a:p>
        </p:txBody>
      </p:sp>
    </p:spTree>
    <p:extLst>
      <p:ext uri="{BB962C8B-B14F-4D97-AF65-F5344CB8AC3E}">
        <p14:creationId xmlns:p14="http://schemas.microsoft.com/office/powerpoint/2010/main" val="2407081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98C4C1A-27CB-F4F6-3719-7DAA71C2D6F2}"/>
            </a:ext>
          </a:extLst>
        </p:cNvPr>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6422FF-351A-14F2-E443-DF41DB6C7EAF}"/>
              </a:ext>
            </a:extLst>
          </p:cNvPr>
          <p:cNvSpPr>
            <a:spLocks noGrp="1"/>
          </p:cNvSpPr>
          <p:nvPr>
            <p:ph type="title"/>
          </p:nvPr>
        </p:nvSpPr>
        <p:spPr>
          <a:xfrm>
            <a:off x="462322" y="339362"/>
            <a:ext cx="9895951" cy="1033669"/>
          </a:xfrm>
        </p:spPr>
        <p:txBody>
          <a:bodyPr>
            <a:normAutofit/>
          </a:bodyPr>
          <a:lstStyle/>
          <a:p>
            <a:r>
              <a:rPr lang="en-US" sz="4000" dirty="0">
                <a:solidFill>
                  <a:srgbClr val="FFFFFF"/>
                </a:solidFill>
                <a:ea typeface="Calibri Light"/>
                <a:cs typeface="Calibri Light"/>
              </a:rPr>
              <a:t>What are we bargaining for?</a:t>
            </a:r>
            <a:endParaRPr lang="en-US" sz="4000" dirty="0">
              <a:solidFill>
                <a:srgbClr val="FFFFFF"/>
              </a:solidFill>
            </a:endParaRPr>
          </a:p>
        </p:txBody>
      </p:sp>
      <p:sp>
        <p:nvSpPr>
          <p:cNvPr id="3" name="Content Placeholder 2">
            <a:extLst>
              <a:ext uri="{FF2B5EF4-FFF2-40B4-BE49-F238E27FC236}">
                <a16:creationId xmlns:a16="http://schemas.microsoft.com/office/drawing/2014/main" id="{A33C5755-25E6-0082-8182-4CD4DEC94F95}"/>
              </a:ext>
            </a:extLst>
          </p:cNvPr>
          <p:cNvSpPr>
            <a:spLocks noGrp="1"/>
          </p:cNvSpPr>
          <p:nvPr>
            <p:ph idx="1"/>
          </p:nvPr>
        </p:nvSpPr>
        <p:spPr>
          <a:xfrm>
            <a:off x="462323" y="2318197"/>
            <a:ext cx="11395306" cy="4535004"/>
          </a:xfrm>
        </p:spPr>
        <p:txBody>
          <a:bodyPr vert="horz" lIns="91440" tIns="45720" rIns="91440" bIns="45720" rtlCol="0" anchor="ctr">
            <a:noAutofit/>
          </a:bodyPr>
          <a:lstStyle/>
          <a:p>
            <a:pPr marL="0" indent="0">
              <a:buNone/>
            </a:pPr>
            <a:r>
              <a:rPr lang="en-US" sz="2400" dirty="0">
                <a:latin typeface="Calibri"/>
                <a:ea typeface="Calibri"/>
                <a:cs typeface="Arial"/>
              </a:rPr>
              <a:t>The MSVUFA's priorities during this round of bargaining include:</a:t>
            </a:r>
            <a:endParaRPr lang="en-US" sz="2400" dirty="0"/>
          </a:p>
          <a:p>
            <a:pPr marL="457200" indent="-457200"/>
            <a:r>
              <a:rPr lang="en-US" sz="2000" b="1" dirty="0">
                <a:latin typeface="Calibri"/>
                <a:ea typeface="Calibri"/>
                <a:cs typeface="Arial"/>
              </a:rPr>
              <a:t>Decolonizing the Collective Agreement</a:t>
            </a:r>
          </a:p>
          <a:p>
            <a:pPr marL="457200" indent="-457200"/>
            <a:r>
              <a:rPr lang="en-US" sz="2000" b="1" dirty="0">
                <a:latin typeface="Calibri"/>
                <a:ea typeface="Calibri"/>
                <a:cs typeface="Arial"/>
              </a:rPr>
              <a:t>Improving supports and resources for academic &amp; professional duties </a:t>
            </a:r>
            <a:endParaRPr lang="en-US" sz="2000">
              <a:latin typeface="Calibri"/>
              <a:ea typeface="Calibri"/>
              <a:cs typeface="Arial"/>
            </a:endParaRPr>
          </a:p>
          <a:p>
            <a:pPr marL="457200" indent="-457200"/>
            <a:r>
              <a:rPr lang="en-US" sz="2000" b="1" dirty="0">
                <a:latin typeface="Calibri"/>
                <a:ea typeface="Calibri"/>
                <a:cs typeface="Arial"/>
              </a:rPr>
              <a:t>Transforming the Collective Agreement through Indigenous-informed practices</a:t>
            </a:r>
            <a:endParaRPr lang="en-US" sz="2000">
              <a:latin typeface="Calibri"/>
              <a:ea typeface="Calibri"/>
              <a:cs typeface="Arial"/>
            </a:endParaRPr>
          </a:p>
          <a:p>
            <a:pPr marL="457200" indent="-457200"/>
            <a:r>
              <a:rPr lang="en-US" sz="2000" b="1" dirty="0">
                <a:latin typeface="Calibri"/>
                <a:ea typeface="Calibri"/>
                <a:cs typeface="Arial"/>
              </a:rPr>
              <a:t>Advancing flexible and responsive workplace practices for members throughout the various stages of their careers</a:t>
            </a:r>
            <a:endParaRPr lang="en-US" sz="2000" dirty="0">
              <a:latin typeface="Calibri"/>
              <a:ea typeface="Calibri"/>
              <a:cs typeface="Arial"/>
            </a:endParaRPr>
          </a:p>
          <a:p>
            <a:pPr marL="457200" indent="-457200"/>
            <a:r>
              <a:rPr lang="en-US" sz="2000" b="1" dirty="0">
                <a:latin typeface="Calibri"/>
                <a:ea typeface="Calibri"/>
                <a:cs typeface="Arial"/>
              </a:rPr>
              <a:t>Integrating feminist perspectives into the Collective Agreement</a:t>
            </a:r>
            <a:endParaRPr lang="en-US" sz="2000">
              <a:latin typeface="Calibri"/>
              <a:ea typeface="Calibri"/>
              <a:cs typeface="Arial"/>
            </a:endParaRPr>
          </a:p>
          <a:p>
            <a:pPr marL="457200" indent="-457200"/>
            <a:r>
              <a:rPr lang="en-US" sz="2000" b="1" dirty="0">
                <a:latin typeface="Calibri"/>
                <a:ea typeface="Calibri"/>
                <a:cs typeface="Arial"/>
              </a:rPr>
              <a:t>Addressing systemic disadvantages faced by equity-deserving, under-represented, and under-served members</a:t>
            </a:r>
          </a:p>
          <a:p>
            <a:pPr marL="457200" indent="-457200"/>
            <a:r>
              <a:rPr lang="en-US" sz="2000" b="1" dirty="0">
                <a:latin typeface="Calibri"/>
                <a:ea typeface="Calibri"/>
                <a:cs typeface="Arial"/>
              </a:rPr>
              <a:t>Strengthening FA complement language to ensure member diverseness, growth, &amp; renewal</a:t>
            </a:r>
            <a:endParaRPr lang="en-US" sz="2000">
              <a:latin typeface="Calibri"/>
              <a:ea typeface="Calibri"/>
              <a:cs typeface="Arial"/>
            </a:endParaRPr>
          </a:p>
          <a:p>
            <a:pPr marL="457200" indent="-457200"/>
            <a:r>
              <a:rPr lang="en-US" sz="2000" b="1" dirty="0">
                <a:latin typeface="Calibri"/>
                <a:ea typeface="Calibri"/>
                <a:cs typeface="Arial"/>
              </a:rPr>
              <a:t>Recognizing and valuing a wider range of scholarly, professional, and service activities</a:t>
            </a:r>
            <a:endParaRPr lang="en-US" sz="2000">
              <a:latin typeface="Calibri"/>
              <a:ea typeface="Calibri"/>
              <a:cs typeface="Arial"/>
            </a:endParaRPr>
          </a:p>
          <a:p>
            <a:pPr marL="457200" indent="-457200"/>
            <a:r>
              <a:rPr lang="en-US" sz="2000" b="1" dirty="0">
                <a:latin typeface="Calibri"/>
                <a:ea typeface="Calibri"/>
                <a:cs typeface="Arial"/>
              </a:rPr>
              <a:t>Securing a fair and reasonable compensation package</a:t>
            </a:r>
            <a:endParaRPr lang="en-US" sz="2000" dirty="0">
              <a:latin typeface="Calibri"/>
              <a:ea typeface="Calibri"/>
              <a:cs typeface="Arial"/>
            </a:endParaRPr>
          </a:p>
          <a:p>
            <a:endParaRPr lang="en-US" sz="2000" dirty="0">
              <a:latin typeface="Calibri"/>
              <a:ea typeface="Calibri"/>
              <a:cs typeface="Arial"/>
            </a:endParaRPr>
          </a:p>
          <a:p>
            <a:endParaRPr lang="en-US" sz="2000" dirty="0">
              <a:latin typeface="Calibri"/>
              <a:ea typeface="Calibri"/>
              <a:cs typeface="Times New Roman"/>
            </a:endParaRPr>
          </a:p>
        </p:txBody>
      </p:sp>
    </p:spTree>
    <p:extLst>
      <p:ext uri="{BB962C8B-B14F-4D97-AF65-F5344CB8AC3E}">
        <p14:creationId xmlns:p14="http://schemas.microsoft.com/office/powerpoint/2010/main" val="236227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E39D83-0AC3-3CDC-C3A0-138ACCEF2C40}"/>
              </a:ext>
            </a:extLst>
          </p:cNvPr>
          <p:cNvSpPr>
            <a:spLocks noGrp="1"/>
          </p:cNvSpPr>
          <p:nvPr>
            <p:ph type="title"/>
          </p:nvPr>
        </p:nvSpPr>
        <p:spPr>
          <a:xfrm>
            <a:off x="254381" y="277350"/>
            <a:ext cx="9895951" cy="1033669"/>
          </a:xfrm>
        </p:spPr>
        <p:txBody>
          <a:bodyPr>
            <a:normAutofit/>
          </a:bodyPr>
          <a:lstStyle/>
          <a:p>
            <a:r>
              <a:rPr lang="en-US" sz="4000">
                <a:solidFill>
                  <a:srgbClr val="FFFFFF"/>
                </a:solidFill>
                <a:ea typeface="Calibri Light"/>
                <a:cs typeface="Calibri Light"/>
              </a:rPr>
              <a:t>Timeline</a:t>
            </a:r>
            <a:endParaRPr lang="en-US" sz="4000">
              <a:solidFill>
                <a:srgbClr val="FFFFFF"/>
              </a:solidFill>
            </a:endParaRPr>
          </a:p>
        </p:txBody>
      </p:sp>
      <p:sp>
        <p:nvSpPr>
          <p:cNvPr id="3" name="Content Placeholder 2">
            <a:extLst>
              <a:ext uri="{FF2B5EF4-FFF2-40B4-BE49-F238E27FC236}">
                <a16:creationId xmlns:a16="http://schemas.microsoft.com/office/drawing/2014/main" id="{AD7DE8CC-7862-EDCF-1838-B9547D6FD764}"/>
              </a:ext>
            </a:extLst>
          </p:cNvPr>
          <p:cNvSpPr>
            <a:spLocks noGrp="1"/>
          </p:cNvSpPr>
          <p:nvPr>
            <p:ph idx="1"/>
          </p:nvPr>
        </p:nvSpPr>
        <p:spPr>
          <a:xfrm>
            <a:off x="340658" y="2318197"/>
            <a:ext cx="11561796" cy="4547811"/>
          </a:xfrm>
        </p:spPr>
        <p:txBody>
          <a:bodyPr vert="horz" lIns="91440" tIns="45720" rIns="91440" bIns="45720" rtlCol="0" anchor="ctr">
            <a:noAutofit/>
          </a:bodyPr>
          <a:lstStyle/>
          <a:p>
            <a:pPr marL="0" indent="0">
              <a:buNone/>
            </a:pPr>
            <a:r>
              <a:rPr lang="en-US" sz="2400" dirty="0">
                <a:latin typeface="Calibri"/>
                <a:ea typeface="Calibri"/>
                <a:cs typeface="Times New Roman"/>
              </a:rPr>
              <a:t>The MSVUFA and the </a:t>
            </a:r>
            <a:r>
              <a:rPr lang="en-US" sz="2400" dirty="0" err="1">
                <a:latin typeface="Calibri"/>
                <a:ea typeface="Calibri"/>
                <a:cs typeface="Times New Roman"/>
              </a:rPr>
              <a:t>BoG</a:t>
            </a:r>
            <a:r>
              <a:rPr lang="en-US" sz="2400" dirty="0">
                <a:latin typeface="Calibri"/>
                <a:ea typeface="Calibri"/>
                <a:cs typeface="Times New Roman"/>
              </a:rPr>
              <a:t> have been bargaining since September 2023. Due to a lack of meaningful participation from the </a:t>
            </a:r>
            <a:r>
              <a:rPr lang="en-US" sz="2400" dirty="0" err="1">
                <a:latin typeface="Calibri"/>
                <a:ea typeface="Calibri"/>
                <a:cs typeface="Times New Roman"/>
              </a:rPr>
              <a:t>BoG</a:t>
            </a:r>
            <a:r>
              <a:rPr lang="en-US" sz="2400" dirty="0">
                <a:latin typeface="Calibri"/>
                <a:ea typeface="Calibri"/>
                <a:cs typeface="Times New Roman"/>
              </a:rPr>
              <a:t>, the MSVUFA filed for conciliation last semester.  Third-party conciliators facilitated three meetings in January to try and help both parties find agreement. </a:t>
            </a:r>
          </a:p>
          <a:p>
            <a:r>
              <a:rPr lang="en-US" sz="2400" dirty="0">
                <a:latin typeface="Calibri"/>
                <a:ea typeface="Calibri"/>
                <a:cs typeface="Times New Roman"/>
              </a:rPr>
              <a:t>Both parties are at an impasse after three conciliation meetings, so the conciliators have filed a </a:t>
            </a:r>
            <a:r>
              <a:rPr lang="ar-SA" sz="2400" dirty="0">
                <a:latin typeface="Calibri"/>
                <a:ea typeface="Arial Unicode MS"/>
                <a:cs typeface="Calibri"/>
              </a:rPr>
              <a:t>“</a:t>
            </a:r>
            <a:r>
              <a:rPr lang="en-US" sz="2400" dirty="0">
                <a:latin typeface="Calibri"/>
                <a:ea typeface="Calibri"/>
                <a:cs typeface="Times New Roman"/>
              </a:rPr>
              <a:t>no board” report, which means that no agreement was reached, on January 26th.</a:t>
            </a:r>
            <a:endParaRPr lang="en-US" sz="2400" dirty="0">
              <a:latin typeface="Calibri"/>
              <a:ea typeface="Calibri"/>
              <a:cs typeface="Calibri"/>
            </a:endParaRPr>
          </a:p>
          <a:p>
            <a:r>
              <a:rPr lang="en-US" sz="2400" dirty="0">
                <a:latin typeface="Calibri"/>
                <a:ea typeface="Calibri"/>
                <a:cs typeface="Times New Roman"/>
              </a:rPr>
              <a:t>The filing of the report starts the clock on a 14-calendar-day “cooling-off”</a:t>
            </a:r>
            <a:r>
              <a:rPr lang="it" sz="2400" dirty="0">
                <a:latin typeface="Calibri"/>
                <a:ea typeface="Calibri"/>
                <a:cs typeface="Times New Roman"/>
              </a:rPr>
              <a:t> </a:t>
            </a:r>
            <a:r>
              <a:rPr lang="it" sz="2400" dirty="0" err="1">
                <a:latin typeface="Calibri"/>
                <a:ea typeface="Calibri"/>
                <a:cs typeface="Times New Roman"/>
              </a:rPr>
              <a:t>period</a:t>
            </a:r>
            <a:r>
              <a:rPr lang="it" sz="2400" dirty="0">
                <a:latin typeface="Calibri"/>
                <a:ea typeface="Calibri"/>
                <a:cs typeface="Times New Roman"/>
              </a:rPr>
              <a:t>, </a:t>
            </a:r>
            <a:r>
              <a:rPr lang="it" sz="2400" dirty="0" err="1">
                <a:latin typeface="Calibri"/>
                <a:ea typeface="Calibri"/>
                <a:cs typeface="Times New Roman"/>
              </a:rPr>
              <a:t>which</a:t>
            </a:r>
            <a:r>
              <a:rPr lang="it" sz="2400" dirty="0">
                <a:latin typeface="Calibri"/>
                <a:ea typeface="Calibri"/>
                <a:cs typeface="Times New Roman"/>
              </a:rPr>
              <a:t> </a:t>
            </a:r>
            <a:r>
              <a:rPr lang="it" sz="2400" dirty="0" err="1">
                <a:latin typeface="Calibri"/>
                <a:ea typeface="Calibri"/>
                <a:cs typeface="Times New Roman"/>
              </a:rPr>
              <a:t>we're</a:t>
            </a:r>
            <a:r>
              <a:rPr lang="it" sz="2400" dirty="0">
                <a:latin typeface="Calibri"/>
                <a:ea typeface="Calibri"/>
                <a:cs typeface="Times New Roman"/>
              </a:rPr>
              <a:t> </a:t>
            </a:r>
            <a:r>
              <a:rPr lang="it" sz="2400" dirty="0" err="1">
                <a:latin typeface="Calibri"/>
                <a:ea typeface="Calibri"/>
                <a:cs typeface="Times New Roman"/>
              </a:rPr>
              <a:t>currently</a:t>
            </a:r>
            <a:r>
              <a:rPr lang="it" sz="2400" dirty="0">
                <a:latin typeface="Calibri"/>
                <a:ea typeface="Calibri"/>
                <a:cs typeface="Times New Roman"/>
              </a:rPr>
              <a:t> in.</a:t>
            </a:r>
            <a:r>
              <a:rPr lang="en-US" sz="2400" dirty="0">
                <a:latin typeface="Calibri"/>
                <a:ea typeface="Calibri"/>
                <a:cs typeface="Times New Roman"/>
              </a:rPr>
              <a:t> </a:t>
            </a:r>
            <a:endParaRPr lang="en-US" sz="2400" dirty="0">
              <a:latin typeface="Calibri"/>
              <a:ea typeface="Calibri"/>
              <a:cs typeface="Calibri"/>
            </a:endParaRPr>
          </a:p>
          <a:p>
            <a:r>
              <a:rPr lang="en-US" sz="2400" dirty="0">
                <a:latin typeface="Calibri"/>
                <a:ea typeface="Calibri"/>
                <a:cs typeface="Times New Roman"/>
              </a:rPr>
              <a:t>Should the two sides not have reached a tentative agreement by the end of the cooling-off period, MSVUFA is in a legal </a:t>
            </a:r>
            <a:r>
              <a:rPr lang="en-US" sz="2400" b="1" dirty="0">
                <a:latin typeface="Calibri"/>
                <a:ea typeface="Calibri"/>
                <a:cs typeface="Times New Roman"/>
              </a:rPr>
              <a:t>strike position</a:t>
            </a:r>
            <a:r>
              <a:rPr lang="en-US" sz="2400" dirty="0">
                <a:latin typeface="Calibri"/>
                <a:ea typeface="Calibri"/>
                <a:cs typeface="Times New Roman"/>
              </a:rPr>
              <a:t> and the </a:t>
            </a:r>
            <a:r>
              <a:rPr lang="en-US" sz="2400" dirty="0" err="1">
                <a:latin typeface="Calibri"/>
                <a:ea typeface="Calibri"/>
                <a:cs typeface="Times New Roman"/>
              </a:rPr>
              <a:t>BoG</a:t>
            </a:r>
            <a:r>
              <a:rPr lang="en-US" sz="2400" dirty="0">
                <a:latin typeface="Calibri"/>
                <a:ea typeface="Calibri"/>
                <a:cs typeface="Times New Roman"/>
              </a:rPr>
              <a:t> is legally able to </a:t>
            </a:r>
            <a:r>
              <a:rPr lang="en-US" sz="2400" b="1" dirty="0">
                <a:latin typeface="Calibri"/>
                <a:ea typeface="Calibri"/>
                <a:cs typeface="Times New Roman"/>
              </a:rPr>
              <a:t>lock out</a:t>
            </a:r>
            <a:r>
              <a:rPr lang="en-US" sz="2400" dirty="0">
                <a:latin typeface="Calibri"/>
                <a:ea typeface="Calibri"/>
                <a:cs typeface="Times New Roman"/>
              </a:rPr>
              <a:t> members of the MSVUFA. There is a </a:t>
            </a:r>
            <a:r>
              <a:rPr lang="en-US" sz="2400" b="1" dirty="0">
                <a:latin typeface="Calibri"/>
                <a:ea typeface="Calibri"/>
                <a:cs typeface="Times New Roman"/>
              </a:rPr>
              <a:t>48-hour notice</a:t>
            </a:r>
            <a:r>
              <a:rPr lang="en-US" sz="2400" dirty="0">
                <a:latin typeface="Calibri"/>
                <a:ea typeface="Calibri"/>
                <a:cs typeface="Times New Roman"/>
              </a:rPr>
              <a:t> requirement for either action.</a:t>
            </a:r>
          </a:p>
          <a:p>
            <a:endParaRPr lang="en-US" sz="2400" dirty="0">
              <a:ea typeface="Calibri"/>
              <a:cs typeface="Calibri"/>
            </a:endParaRPr>
          </a:p>
        </p:txBody>
      </p:sp>
    </p:spTree>
    <p:extLst>
      <p:ext uri="{BB962C8B-B14F-4D97-AF65-F5344CB8AC3E}">
        <p14:creationId xmlns:p14="http://schemas.microsoft.com/office/powerpoint/2010/main" val="233735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33752E-E585-D385-BBD3-451FC1A547AB}"/>
              </a:ext>
            </a:extLst>
          </p:cNvPr>
          <p:cNvSpPr>
            <a:spLocks noGrp="1"/>
          </p:cNvSpPr>
          <p:nvPr>
            <p:ph type="title"/>
          </p:nvPr>
        </p:nvSpPr>
        <p:spPr>
          <a:xfrm>
            <a:off x="346050" y="283079"/>
            <a:ext cx="9895951" cy="1033669"/>
          </a:xfrm>
        </p:spPr>
        <p:txBody>
          <a:bodyPr>
            <a:normAutofit/>
          </a:bodyPr>
          <a:lstStyle/>
          <a:p>
            <a:r>
              <a:rPr lang="en-US" sz="4000">
                <a:solidFill>
                  <a:srgbClr val="FFFFFF"/>
                </a:solidFill>
                <a:ea typeface="Calibri Light"/>
                <a:cs typeface="Calibri Light"/>
              </a:rPr>
              <a:t>What happens during a strike?</a:t>
            </a:r>
            <a:endParaRPr lang="en-US" sz="4000">
              <a:solidFill>
                <a:srgbClr val="FFFFFF"/>
              </a:solidFill>
            </a:endParaRPr>
          </a:p>
        </p:txBody>
      </p:sp>
      <p:sp>
        <p:nvSpPr>
          <p:cNvPr id="3" name="Content Placeholder 2">
            <a:extLst>
              <a:ext uri="{FF2B5EF4-FFF2-40B4-BE49-F238E27FC236}">
                <a16:creationId xmlns:a16="http://schemas.microsoft.com/office/drawing/2014/main" id="{3B04B466-6D0D-4DE9-B805-2A335314EB63}"/>
              </a:ext>
            </a:extLst>
          </p:cNvPr>
          <p:cNvSpPr>
            <a:spLocks noGrp="1"/>
          </p:cNvSpPr>
          <p:nvPr>
            <p:ph idx="1"/>
          </p:nvPr>
        </p:nvSpPr>
        <p:spPr>
          <a:xfrm>
            <a:off x="344703" y="1854122"/>
            <a:ext cx="11484280" cy="4755752"/>
          </a:xfrm>
        </p:spPr>
        <p:txBody>
          <a:bodyPr vert="horz" lIns="91440" tIns="45720" rIns="91440" bIns="45720" rtlCol="0" anchor="ctr">
            <a:noAutofit/>
          </a:bodyPr>
          <a:lstStyle/>
          <a:p>
            <a:pPr marL="0" indent="0">
              <a:buNone/>
            </a:pPr>
            <a:r>
              <a:rPr lang="en-US" sz="2000" dirty="0">
                <a:latin typeface="Calibri"/>
                <a:ea typeface="Calibri"/>
                <a:cs typeface="Times New Roman"/>
              </a:rPr>
              <a:t>All classes and labs taught by members of the MSVUFA will be cancelled. Courses offered by contract faculty will continue, so students may have none, some, or all of their classes cancelled. </a:t>
            </a:r>
            <a:endParaRPr lang="en-US" sz="2000">
              <a:ea typeface="Calibri" panose="020F0502020204030204"/>
              <a:cs typeface="Times New Roman"/>
            </a:endParaRPr>
          </a:p>
          <a:p>
            <a:pPr marL="0" indent="0">
              <a:buNone/>
            </a:pPr>
            <a:r>
              <a:rPr lang="en-US" sz="2000" dirty="0">
                <a:latin typeface="Calibri"/>
                <a:ea typeface="Calibri"/>
                <a:cs typeface="Times New Roman"/>
              </a:rPr>
              <a:t>During a strike, MSVUFA members will withdraw their </a:t>
            </a:r>
            <a:r>
              <a:rPr lang="en-US" sz="2000" err="1">
                <a:latin typeface="Calibri"/>
                <a:ea typeface="Calibri"/>
                <a:cs typeface="Times New Roman"/>
              </a:rPr>
              <a:t>labour</a:t>
            </a:r>
            <a:r>
              <a:rPr lang="en-US" sz="2000" dirty="0">
                <a:latin typeface="Calibri"/>
                <a:ea typeface="Calibri"/>
                <a:cs typeface="Times New Roman"/>
              </a:rPr>
              <a:t> from the Mount. Labour includes, but is not limited to, the following:</a:t>
            </a:r>
          </a:p>
          <a:p>
            <a:pPr marL="285750" indent="-285750"/>
            <a:r>
              <a:rPr lang="en-US" sz="2000" dirty="0">
                <a:latin typeface="Calibri"/>
                <a:ea typeface="Calibri"/>
                <a:cs typeface="Times New Roman"/>
              </a:rPr>
              <a:t>Teaching, supervising, and advising students</a:t>
            </a:r>
            <a:endParaRPr lang="en-US" sz="2000" dirty="0">
              <a:latin typeface="Calibri"/>
              <a:ea typeface="Calibri"/>
              <a:cs typeface="Calibri"/>
            </a:endParaRPr>
          </a:p>
          <a:p>
            <a:pPr marL="285750" indent="-285750"/>
            <a:r>
              <a:rPr lang="en-US" sz="2000" dirty="0">
                <a:latin typeface="Calibri"/>
                <a:ea typeface="Calibri"/>
                <a:cs typeface="Times New Roman"/>
              </a:rPr>
              <a:t>Service to the university</a:t>
            </a:r>
            <a:endParaRPr lang="en-US" sz="2000" dirty="0">
              <a:latin typeface="Calibri"/>
              <a:ea typeface="Calibri"/>
              <a:cs typeface="Calibri"/>
            </a:endParaRPr>
          </a:p>
          <a:p>
            <a:pPr marL="285750" indent="-285750"/>
            <a:r>
              <a:rPr lang="en-US" sz="2000" dirty="0">
                <a:latin typeface="Calibri"/>
                <a:ea typeface="Calibri"/>
                <a:cs typeface="Times New Roman"/>
              </a:rPr>
              <a:t>Research</a:t>
            </a:r>
          </a:p>
          <a:p>
            <a:pPr marL="285750" indent="-285750"/>
            <a:r>
              <a:rPr lang="en-US" sz="2000" dirty="0">
                <a:latin typeface="Calibri"/>
                <a:ea typeface="Calibri"/>
                <a:cs typeface="Calibri"/>
              </a:rPr>
              <a:t>Professional duties</a:t>
            </a:r>
          </a:p>
          <a:p>
            <a:pPr marL="285750" indent="-285750"/>
            <a:r>
              <a:rPr lang="en-US" sz="2000" dirty="0">
                <a:latin typeface="Calibri"/>
                <a:ea typeface="Calibri"/>
                <a:cs typeface="Times New Roman"/>
              </a:rPr>
              <a:t>Counselling work</a:t>
            </a:r>
            <a:endParaRPr lang="en-US" sz="2000" dirty="0">
              <a:latin typeface="Calibri"/>
              <a:ea typeface="Calibri"/>
              <a:cs typeface="Calibri"/>
            </a:endParaRPr>
          </a:p>
          <a:p>
            <a:pPr marL="0" indent="0">
              <a:buNone/>
            </a:pPr>
            <a:r>
              <a:rPr lang="en-US" sz="2000" dirty="0">
                <a:latin typeface="Calibri"/>
                <a:ea typeface="Calibri"/>
                <a:cs typeface="Times New Roman"/>
              </a:rPr>
              <a:t>You will see picket lines at the university entrances to campus. These picket lines </a:t>
            </a:r>
            <a:r>
              <a:rPr lang="en-US" sz="2000" u="sng" dirty="0">
                <a:latin typeface="Calibri"/>
                <a:ea typeface="Calibri"/>
                <a:cs typeface="Times New Roman"/>
              </a:rPr>
              <a:t>will not</a:t>
            </a:r>
            <a:r>
              <a:rPr lang="en-US" sz="2000" dirty="0">
                <a:latin typeface="Calibri"/>
                <a:ea typeface="Calibri"/>
                <a:cs typeface="Times New Roman"/>
              </a:rPr>
              <a:t> prevent access to the university grounds. Please feel free to stop and chat with MSVUFA members on the picket lines. If you want, you can even join us!</a:t>
            </a:r>
            <a:endParaRPr lang="en-US" sz="2000">
              <a:latin typeface="Calibri"/>
              <a:ea typeface="Calibri"/>
              <a:cs typeface="Calibri"/>
            </a:endParaRPr>
          </a:p>
          <a:p>
            <a:endParaRPr lang="en-US" sz="1800" dirty="0">
              <a:ea typeface="Calibri"/>
              <a:cs typeface="Calibri"/>
            </a:endParaRPr>
          </a:p>
        </p:txBody>
      </p:sp>
    </p:spTree>
    <p:extLst>
      <p:ext uri="{BB962C8B-B14F-4D97-AF65-F5344CB8AC3E}">
        <p14:creationId xmlns:p14="http://schemas.microsoft.com/office/powerpoint/2010/main" val="263058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C93DFD-614F-7F45-74E9-1A3D6FFE82EF}"/>
              </a:ext>
            </a:extLst>
          </p:cNvPr>
          <p:cNvSpPr>
            <a:spLocks noGrp="1"/>
          </p:cNvSpPr>
          <p:nvPr>
            <p:ph type="title"/>
          </p:nvPr>
        </p:nvSpPr>
        <p:spPr>
          <a:xfrm>
            <a:off x="200890" y="280683"/>
            <a:ext cx="9895951" cy="1033669"/>
          </a:xfrm>
        </p:spPr>
        <p:txBody>
          <a:bodyPr>
            <a:normAutofit/>
          </a:bodyPr>
          <a:lstStyle/>
          <a:p>
            <a:r>
              <a:rPr lang="en-US" sz="4000">
                <a:solidFill>
                  <a:srgbClr val="FFFFFF"/>
                </a:solidFill>
                <a:ea typeface="Calibri Light"/>
                <a:cs typeface="Calibri Light"/>
              </a:rPr>
              <a:t>Coursework and contact with professors</a:t>
            </a:r>
            <a:endParaRPr lang="en-US" sz="4000">
              <a:solidFill>
                <a:srgbClr val="FFFFFF"/>
              </a:solidFill>
            </a:endParaRPr>
          </a:p>
        </p:txBody>
      </p:sp>
      <p:sp>
        <p:nvSpPr>
          <p:cNvPr id="3" name="Content Placeholder 2">
            <a:extLst>
              <a:ext uri="{FF2B5EF4-FFF2-40B4-BE49-F238E27FC236}">
                <a16:creationId xmlns:a16="http://schemas.microsoft.com/office/drawing/2014/main" id="{9797B448-A754-77BC-33F7-E6ADFD96DBA3}"/>
              </a:ext>
            </a:extLst>
          </p:cNvPr>
          <p:cNvSpPr>
            <a:spLocks noGrp="1"/>
          </p:cNvSpPr>
          <p:nvPr>
            <p:ph idx="1"/>
          </p:nvPr>
        </p:nvSpPr>
        <p:spPr>
          <a:xfrm>
            <a:off x="200890" y="2193507"/>
            <a:ext cx="11899194" cy="4673957"/>
          </a:xfrm>
        </p:spPr>
        <p:txBody>
          <a:bodyPr vert="horz" lIns="91440" tIns="45720" rIns="91440" bIns="45720" rtlCol="0" anchor="ctr">
            <a:noAutofit/>
          </a:bodyPr>
          <a:lstStyle/>
          <a:p>
            <a:r>
              <a:rPr lang="en-US" sz="2400" dirty="0">
                <a:latin typeface="Calibri"/>
                <a:ea typeface="Calibri"/>
                <a:cs typeface="Times New Roman"/>
              </a:rPr>
              <a:t>Your professors will not be responding to emails via MSVU email accounts, Moodle chats, etc.</a:t>
            </a:r>
          </a:p>
          <a:p>
            <a:r>
              <a:rPr lang="en-US" sz="2400" dirty="0">
                <a:latin typeface="Calibri"/>
                <a:ea typeface="Calibri"/>
                <a:cs typeface="Times New Roman"/>
              </a:rPr>
              <a:t>Instructors of cancelled classes will not expect you to carry on with course work as normal, and you will not be penalized for not doing class work while classes are cancelled.</a:t>
            </a:r>
            <a:endParaRPr lang="en-US" sz="2400">
              <a:latin typeface="Calibri"/>
              <a:ea typeface="Calibri"/>
              <a:cs typeface="Calibri"/>
            </a:endParaRPr>
          </a:p>
          <a:p>
            <a:r>
              <a:rPr lang="en-US" sz="2400" dirty="0">
                <a:latin typeface="Calibri"/>
                <a:ea typeface="Calibri"/>
                <a:cs typeface="Times New Roman"/>
              </a:rPr>
              <a:t>You can keep up with your reading or assignments that have already been given during any time that classes are suspended, though you will not be able to submit work or get feedback from your instructor.</a:t>
            </a:r>
            <a:endParaRPr lang="en-US" sz="2400">
              <a:latin typeface="Calibri"/>
              <a:ea typeface="Calibri"/>
              <a:cs typeface="Calibri"/>
            </a:endParaRPr>
          </a:p>
          <a:p>
            <a:r>
              <a:rPr lang="en-US" sz="2400" dirty="0">
                <a:latin typeface="Calibri"/>
                <a:ea typeface="Calibri"/>
                <a:cs typeface="Times New Roman"/>
              </a:rPr>
              <a:t>The MSVUFA will not prohibit MSVUFA members from writing reference letters for any of their students. If you are worried about reaching your references in the event of a strike or a lockout, contact them now to make arrangements for alternate contact information.</a:t>
            </a:r>
          </a:p>
          <a:p>
            <a:endParaRPr lang="en-US" sz="2000" dirty="0">
              <a:latin typeface="Calibri"/>
              <a:ea typeface="Calibri"/>
              <a:cs typeface="Times New Roman"/>
            </a:endParaRPr>
          </a:p>
          <a:p>
            <a:endParaRPr lang="en-US" sz="2000" dirty="0">
              <a:ea typeface="Calibri"/>
              <a:cs typeface="Calibri"/>
            </a:endParaRPr>
          </a:p>
        </p:txBody>
      </p:sp>
    </p:spTree>
    <p:extLst>
      <p:ext uri="{BB962C8B-B14F-4D97-AF65-F5344CB8AC3E}">
        <p14:creationId xmlns:p14="http://schemas.microsoft.com/office/powerpoint/2010/main" val="2081466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D8741E-6B81-4341-0051-720A44E6DFD7}"/>
              </a:ext>
            </a:extLst>
          </p:cNvPr>
          <p:cNvSpPr>
            <a:spLocks noGrp="1"/>
          </p:cNvSpPr>
          <p:nvPr>
            <p:ph type="title"/>
          </p:nvPr>
        </p:nvSpPr>
        <p:spPr>
          <a:xfrm>
            <a:off x="294486" y="277350"/>
            <a:ext cx="9895951" cy="1033669"/>
          </a:xfrm>
        </p:spPr>
        <p:txBody>
          <a:bodyPr>
            <a:normAutofit/>
          </a:bodyPr>
          <a:lstStyle/>
          <a:p>
            <a:r>
              <a:rPr lang="en-US" sz="4000">
                <a:solidFill>
                  <a:srgbClr val="FFFFFF"/>
                </a:solidFill>
                <a:ea typeface="Calibri Light"/>
                <a:cs typeface="Calibri Light"/>
              </a:rPr>
              <a:t>Ending a strike</a:t>
            </a:r>
            <a:endParaRPr lang="en-US" sz="4000">
              <a:solidFill>
                <a:srgbClr val="FFFFFF"/>
              </a:solidFill>
            </a:endParaRPr>
          </a:p>
        </p:txBody>
      </p:sp>
      <p:sp>
        <p:nvSpPr>
          <p:cNvPr id="3" name="Content Placeholder 2">
            <a:extLst>
              <a:ext uri="{FF2B5EF4-FFF2-40B4-BE49-F238E27FC236}">
                <a16:creationId xmlns:a16="http://schemas.microsoft.com/office/drawing/2014/main" id="{EF03F11A-14E6-81AB-F674-405E83377B10}"/>
              </a:ext>
            </a:extLst>
          </p:cNvPr>
          <p:cNvSpPr>
            <a:spLocks noGrp="1"/>
          </p:cNvSpPr>
          <p:nvPr>
            <p:ph idx="1"/>
          </p:nvPr>
        </p:nvSpPr>
        <p:spPr>
          <a:xfrm>
            <a:off x="296778" y="2318197"/>
            <a:ext cx="11649083" cy="4710052"/>
          </a:xfrm>
        </p:spPr>
        <p:txBody>
          <a:bodyPr vert="horz" lIns="91440" tIns="45720" rIns="91440" bIns="45720" rtlCol="0" anchor="ctr">
            <a:normAutofit/>
          </a:bodyPr>
          <a:lstStyle/>
          <a:p>
            <a:r>
              <a:rPr lang="en-US" sz="2000" dirty="0">
                <a:latin typeface="Calibri"/>
                <a:ea typeface="Calibri"/>
                <a:cs typeface="Times New Roman"/>
              </a:rPr>
              <a:t>The length of the possible strike will be determined by progress at the bargaining table. Typically strikes in the post-secondary sector lasts a week or two. It is unusual (but not unheard of) for strikes to last longer than that. </a:t>
            </a:r>
            <a:endParaRPr lang="en-US" sz="2000">
              <a:latin typeface="Calibri"/>
              <a:ea typeface="Calibri"/>
              <a:cs typeface="Calibri" panose="020F0502020204030204"/>
            </a:endParaRPr>
          </a:p>
          <a:p>
            <a:r>
              <a:rPr lang="en-US" sz="2000" dirty="0">
                <a:latin typeface="Calibri"/>
                <a:ea typeface="Calibri"/>
                <a:cs typeface="Times New Roman"/>
              </a:rPr>
              <a:t>Strikes can end or be averted quite suddenly, so it is important to stay connected through the various communications portals that are available. The bargaining teams will continue to bargain throughout a strike and will announce when a tentative agreement has been reached. This doesn’t mean the end of the strike: the agreement has to then be taken to the membership for a vote. This vote generally happens quite quickly and once the agreement has been signed by both sides, classes will resume almost immediately.</a:t>
            </a:r>
          </a:p>
          <a:p>
            <a:r>
              <a:rPr lang="en-US" sz="2000" dirty="0">
                <a:ea typeface="+mn-lt"/>
                <a:cs typeface="+mn-lt"/>
              </a:rPr>
              <a:t>To ensure students complete course work and earn credits, there will be an agreement about any changes to the university’s schedule at the end of the strike. Individual MSVUFA members may adjust their course requirements and the exam schedule may need to be revised.</a:t>
            </a:r>
            <a:endParaRPr lang="en-US" sz="2000" dirty="0">
              <a:latin typeface="Calibri"/>
              <a:ea typeface="Calibri"/>
              <a:cs typeface="Times New Roman"/>
            </a:endParaRPr>
          </a:p>
          <a:p>
            <a:endParaRPr lang="en-US" sz="1700">
              <a:latin typeface="Calibri"/>
              <a:ea typeface="Calibri"/>
              <a:cs typeface="Times New Roman"/>
            </a:endParaRPr>
          </a:p>
        </p:txBody>
      </p:sp>
    </p:spTree>
    <p:extLst>
      <p:ext uri="{BB962C8B-B14F-4D97-AF65-F5344CB8AC3E}">
        <p14:creationId xmlns:p14="http://schemas.microsoft.com/office/powerpoint/2010/main" val="183497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BE045BC-257F-0A0B-A9DD-811FE97517AA}"/>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ea typeface="Calibri Light"/>
                <a:cs typeface="Calibri Light"/>
              </a:rPr>
              <a:t>Support the MSVUFA</a:t>
            </a:r>
            <a:endParaRPr lang="en-US" sz="4000">
              <a:solidFill>
                <a:srgbClr val="FFFFFF"/>
              </a:solidFill>
            </a:endParaRPr>
          </a:p>
        </p:txBody>
      </p:sp>
      <p:sp>
        <p:nvSpPr>
          <p:cNvPr id="3" name="Content Placeholder 2">
            <a:extLst>
              <a:ext uri="{FF2B5EF4-FFF2-40B4-BE49-F238E27FC236}">
                <a16:creationId xmlns:a16="http://schemas.microsoft.com/office/drawing/2014/main" id="{2C836B0F-25A4-1581-F844-F907D8775931}"/>
              </a:ext>
            </a:extLst>
          </p:cNvPr>
          <p:cNvSpPr>
            <a:spLocks noGrp="1"/>
          </p:cNvSpPr>
          <p:nvPr>
            <p:ph idx="1"/>
          </p:nvPr>
        </p:nvSpPr>
        <p:spPr>
          <a:xfrm>
            <a:off x="6503158" y="649480"/>
            <a:ext cx="4862447" cy="5546047"/>
          </a:xfrm>
        </p:spPr>
        <p:txBody>
          <a:bodyPr vert="horz" lIns="91440" tIns="45720" rIns="91440" bIns="45720" rtlCol="0" anchor="ctr">
            <a:normAutofit/>
          </a:bodyPr>
          <a:lstStyle/>
          <a:p>
            <a:endParaRPr lang="en-US" sz="2000">
              <a:latin typeface="Times New Roman"/>
              <a:ea typeface="Calibri"/>
              <a:cs typeface="Times New Roman"/>
            </a:endParaRPr>
          </a:p>
          <a:p>
            <a:endParaRPr lang="en-US" sz="2000">
              <a:ea typeface="Calibri"/>
              <a:cs typeface="Calibri"/>
            </a:endParaRPr>
          </a:p>
        </p:txBody>
      </p:sp>
      <p:sp>
        <p:nvSpPr>
          <p:cNvPr id="4" name="TextBox 3">
            <a:extLst>
              <a:ext uri="{FF2B5EF4-FFF2-40B4-BE49-F238E27FC236}">
                <a16:creationId xmlns:a16="http://schemas.microsoft.com/office/drawing/2014/main" id="{DEFAB193-F69F-B7AB-AC08-2E0DAAFD7D19}"/>
              </a:ext>
            </a:extLst>
          </p:cNvPr>
          <p:cNvSpPr txBox="1"/>
          <p:nvPr/>
        </p:nvSpPr>
        <p:spPr>
          <a:xfrm>
            <a:off x="6153374" y="887506"/>
            <a:ext cx="5778649"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400" dirty="0">
                <a:latin typeface="Calibri"/>
                <a:ea typeface="Calibri"/>
                <a:cs typeface="Times New Roman"/>
              </a:rPr>
              <a:t>Share your support for MSVUF</a:t>
            </a:r>
            <a:r>
              <a:rPr lang="it" sz="2400" dirty="0">
                <a:latin typeface="Calibri"/>
                <a:ea typeface="Calibri"/>
                <a:cs typeface="Times New Roman"/>
              </a:rPr>
              <a:t>A on Twitter/X. Tag </a:t>
            </a:r>
            <a:r>
              <a:rPr lang="it" sz="2400" dirty="0" err="1">
                <a:latin typeface="Calibri"/>
                <a:ea typeface="Calibri"/>
                <a:cs typeface="Times New Roman"/>
              </a:rPr>
              <a:t>us</a:t>
            </a:r>
            <a:r>
              <a:rPr lang="it" sz="2400" dirty="0">
                <a:latin typeface="Calibri"/>
                <a:ea typeface="Calibri"/>
                <a:cs typeface="Times New Roman"/>
              </a:rPr>
              <a:t> @MSVUFA </a:t>
            </a:r>
            <a:r>
              <a:rPr lang="en-US" sz="2400" dirty="0">
                <a:latin typeface="Calibri"/>
                <a:ea typeface="Calibri"/>
                <a:cs typeface="Times New Roman"/>
              </a:rPr>
              <a:t>and help share our messages.</a:t>
            </a:r>
            <a:endParaRPr lang="en-US" sz="2400" dirty="0">
              <a:latin typeface="Calibri"/>
              <a:ea typeface="Calibri"/>
              <a:cs typeface="Calibri"/>
            </a:endParaRPr>
          </a:p>
          <a:p>
            <a:pPr marL="285750" indent="-285750">
              <a:buFont typeface="Arial"/>
              <a:buChar char="•"/>
            </a:pPr>
            <a:r>
              <a:rPr lang="en-US" sz="2400" dirty="0">
                <a:latin typeface="Calibri"/>
                <a:ea typeface="Calibri"/>
                <a:cs typeface="Times New Roman"/>
              </a:rPr>
              <a:t>Follow the MSVUSU accounts for student-focused information.</a:t>
            </a:r>
            <a:endParaRPr lang="en-US" sz="2400">
              <a:latin typeface="Calibri"/>
              <a:ea typeface="Calibri"/>
              <a:cs typeface="Calibri"/>
            </a:endParaRPr>
          </a:p>
          <a:p>
            <a:pPr marL="285750" indent="-285750">
              <a:buFont typeface="Arial"/>
              <a:buChar char="•"/>
            </a:pPr>
            <a:r>
              <a:rPr lang="en-US" sz="2400" dirty="0">
                <a:latin typeface="Calibri"/>
                <a:ea typeface="Calibri"/>
                <a:cs typeface="Times New Roman"/>
              </a:rPr>
              <a:t>Call or email MSVU President, Dr. Joel Dickinson, at 902-457-6115 </a:t>
            </a:r>
            <a:r>
              <a:rPr lang="da" sz="2400" dirty="0">
                <a:latin typeface="Calibri"/>
                <a:ea typeface="Calibri"/>
                <a:cs typeface="Times New Roman"/>
              </a:rPr>
              <a:t>or </a:t>
            </a:r>
            <a:r>
              <a:rPr lang="da" sz="2400" dirty="0">
                <a:latin typeface="Calibri"/>
                <a:ea typeface="Calibri"/>
                <a:cs typeface="Times New Roman"/>
                <a:hlinkClick r:id="rId2">
                  <a:extLst>
                    <a:ext uri="{A12FA001-AC4F-418D-AE19-62706E023703}">
                      <ahyp:hlinkClr xmlns:ahyp="http://schemas.microsoft.com/office/drawing/2018/hyperlinkcolor" val="tx"/>
                    </a:ext>
                  </a:extLst>
                </a:hlinkClick>
              </a:rPr>
              <a:t>joel.dickinson@msvu.ca</a:t>
            </a:r>
            <a:r>
              <a:rPr lang="en-US" sz="2400" dirty="0">
                <a:latin typeface="Calibri"/>
                <a:ea typeface="Calibri"/>
                <a:cs typeface="Times New Roman"/>
              </a:rPr>
              <a:t> and ask that they take every possible step to prevent the strike by negotiating a fair agreement.</a:t>
            </a:r>
          </a:p>
          <a:p>
            <a:pPr marL="285750" indent="-285750">
              <a:buFont typeface="Arial"/>
              <a:buChar char="•"/>
            </a:pPr>
            <a:r>
              <a:rPr lang="en-US" sz="2400" dirty="0">
                <a:latin typeface="Calibri"/>
                <a:ea typeface="Calibri"/>
                <a:cs typeface="Times New Roman"/>
              </a:rPr>
              <a:t>Join the picket line! If a strike occurs, information about picketing and other strike-related events will be posted regularly on the MSVUFA website.</a:t>
            </a:r>
            <a:endParaRPr lang="en-US" sz="2400">
              <a:latin typeface="Calibri"/>
              <a:ea typeface="Calibri"/>
              <a:cs typeface="Calibri"/>
            </a:endParaRPr>
          </a:p>
          <a:p>
            <a:pPr marL="285750" indent="-285750">
              <a:buFont typeface="Arial"/>
              <a:buChar char="•"/>
            </a:pPr>
            <a:endParaRPr lang="en-US" sz="2400" dirty="0">
              <a:latin typeface="Calibri"/>
              <a:ea typeface="Calibri"/>
              <a:cs typeface="Times New Roman"/>
            </a:endParaRPr>
          </a:p>
          <a:p>
            <a:endParaRPr lang="en-US" sz="2400" dirty="0">
              <a:ea typeface="Calibri"/>
              <a:cs typeface="Calibri"/>
            </a:endParaRPr>
          </a:p>
        </p:txBody>
      </p:sp>
    </p:spTree>
    <p:extLst>
      <p:ext uri="{BB962C8B-B14F-4D97-AF65-F5344CB8AC3E}">
        <p14:creationId xmlns:p14="http://schemas.microsoft.com/office/powerpoint/2010/main" val="37086517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1377</Words>
  <Application>Microsoft Office PowerPoint</Application>
  <PresentationFormat>Widescreen</PresentationFormat>
  <Paragraphs>68</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MSVUFA Strike Preparations</vt:lpstr>
      <vt:lpstr>What is happening?</vt:lpstr>
      <vt:lpstr>Who is bargaining?</vt:lpstr>
      <vt:lpstr>What are we bargaining for?</vt:lpstr>
      <vt:lpstr>Timeline</vt:lpstr>
      <vt:lpstr>What happens during a strike?</vt:lpstr>
      <vt:lpstr>Coursework and contact with professors</vt:lpstr>
      <vt:lpstr>Ending a strike</vt:lpstr>
      <vt:lpstr>Support the MSVUFA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Geneviève Boulet</dc:creator>
  <cp:lastModifiedBy>Geneviève Boulet</cp:lastModifiedBy>
  <cp:revision>400</cp:revision>
  <dcterms:created xsi:type="dcterms:W3CDTF">2024-01-24T15:41:09Z</dcterms:created>
  <dcterms:modified xsi:type="dcterms:W3CDTF">2024-01-29T15:49:28Z</dcterms:modified>
</cp:coreProperties>
</file>